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1"/>
  </p:notesMasterIdLst>
  <p:sldIdLst>
    <p:sldId id="297" r:id="rId2"/>
    <p:sldId id="258" r:id="rId3"/>
    <p:sldId id="299" r:id="rId4"/>
    <p:sldId id="274" r:id="rId5"/>
    <p:sldId id="277" r:id="rId6"/>
    <p:sldId id="276" r:id="rId7"/>
    <p:sldId id="287" r:id="rId8"/>
    <p:sldId id="283" r:id="rId9"/>
    <p:sldId id="265" r:id="rId10"/>
    <p:sldId id="301" r:id="rId11"/>
    <p:sldId id="289" r:id="rId12"/>
    <p:sldId id="288" r:id="rId13"/>
    <p:sldId id="290" r:id="rId14"/>
    <p:sldId id="291" r:id="rId15"/>
    <p:sldId id="292" r:id="rId16"/>
    <p:sldId id="293" r:id="rId17"/>
    <p:sldId id="294" r:id="rId18"/>
    <p:sldId id="280" r:id="rId19"/>
    <p:sldId id="30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3A"/>
    <a:srgbClr val="006C27"/>
    <a:srgbClr val="FFFFCC"/>
    <a:srgbClr val="FFFFFF"/>
    <a:srgbClr val="000000"/>
    <a:srgbClr val="CC0099"/>
    <a:srgbClr val="003366"/>
    <a:srgbClr val="800000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6" autoAdjust="0"/>
    <p:restoredTop sz="94660"/>
  </p:normalViewPr>
  <p:slideViewPr>
    <p:cSldViewPr>
      <p:cViewPr varScale="1">
        <p:scale>
          <a:sx n="92" d="100"/>
          <a:sy n="92" d="100"/>
        </p:scale>
        <p:origin x="106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077;&#1075;\Desktop\BIForce\&#1059;&#1087;&#1088;&#1072;&#1074;&#1083;&#1077;&#1085;&#1080;&#1077;%20&#1089;&#1087;&#1086;&#1088;&#1090;&#1072;%20&#1080;%20&#1090;&#1091;&#1088;&#1080;&#1079;&#1084;&#1072;%20&#1043;&#1086;&#1084;&#1077;&#1083;&#1100;&#1089;&#1082;&#1086;&#1075;&#1086;%20&#1086;&#1073;&#1083;&#1080;&#1089;&#1087;&#1086;&#1083;&#1082;&#1086;&#1084;&#1072;\&#1055;&#1088;&#1077;&#1079;&#1077;&#1085;&#1090;&#1072;&#1094;&#1080;&#1080;\&#1044;&#1086;&#1073;&#1088;&#1091;&#1096;&#1089;&#1082;&#1080;&#1081;\&#1101;&#1082;&#1086;&#1085;&#1086;&#1084;&#1080;&#1095;&#1077;&#1089;&#1082;&#1080;&#1077;%20&#1088;&#1072;&#1089;&#1095;&#1077;&#1090;&#1099;_&#1044;&#1086;&#1073;&#1088;&#1091;&#109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инвестиции!$C$30</c:f>
              <c:strCache>
                <c:ptCount val="1"/>
                <c:pt idx="0">
                  <c:v>Прибыль от реализации, тыс. долл. США
Profit from the sales, ths US dollars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инвестиции!$D$28:$I$28</c:f>
              <c:strCache>
                <c:ptCount val="6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инвестиции!$D$30:$I$30</c:f>
              <c:numCache>
                <c:formatCode>0.000</c:formatCode>
                <c:ptCount val="6"/>
                <c:pt idx="1">
                  <c:v>191.28</c:v>
                </c:pt>
                <c:pt idx="2">
                  <c:v>201.92400000000001</c:v>
                </c:pt>
                <c:pt idx="3">
                  <c:v>213.12200000000001</c:v>
                </c:pt>
                <c:pt idx="4">
                  <c:v>224.90199999999999</c:v>
                </c:pt>
                <c:pt idx="5">
                  <c:v>237.29300000000001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81C-4DCC-8E8A-D65920EB376A}"/>
            </c:ext>
          </c:extLst>
        </c:ser>
        <c:ser>
          <c:idx val="4"/>
          <c:order val="4"/>
          <c:tx>
            <c:strRef>
              <c:f>инвестиции!$C$33</c:f>
              <c:strCache>
                <c:ptCount val="1"/>
                <c:pt idx="0">
                  <c:v>Чистый дисконтированный доход (ЧДД), тыс. долл. США
Net Present Value (NPV), ths US dollars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star"/>
            <c:size val="6"/>
            <c:spPr>
              <a:noFill/>
              <a:ln w="9525">
                <a:solidFill>
                  <a:schemeClr val="accent5"/>
                </a:solidFill>
                <a:round/>
              </a:ln>
              <a:effectLst/>
            </c:spPr>
          </c:marker>
          <c:dLbls>
            <c:dLbl>
              <c:idx val="5"/>
              <c:layout>
                <c:manualLayout>
                  <c:x val="-1.1853661653863467E-2"/>
                  <c:y val="-4.9066370637189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212-4A6A-918B-23024AE17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инвестиции!$D$28:$I$28</c:f>
              <c:strCache>
                <c:ptCount val="6"/>
                <c:pt idx="0">
                  <c:v>2019-2020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strCache>
            </c:strRef>
          </c:cat>
          <c:val>
            <c:numRef>
              <c:f>инвестиции!$D$33:$I$33</c:f>
              <c:numCache>
                <c:formatCode>0.000</c:formatCode>
                <c:ptCount val="6"/>
                <c:pt idx="1">
                  <c:v>-812.47058823529414</c:v>
                </c:pt>
                <c:pt idx="2">
                  <c:v>-618.38754325259515</c:v>
                </c:pt>
                <c:pt idx="3">
                  <c:v>-417.55792266925994</c:v>
                </c:pt>
                <c:pt idx="4">
                  <c:v>-209.78323866504485</c:v>
                </c:pt>
                <c:pt idx="5">
                  <c:v>5.140342391925401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81C-4DCC-8E8A-D65920EB376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062576"/>
        <c:axId val="583256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инвестиции!$C$29</c15:sqref>
                        </c15:formulaRef>
                      </c:ext>
                    </c:extLst>
                    <c:strCache>
                      <c:ptCount val="1"/>
                      <c:pt idx="0">
                        <c:v>Инвестиционные затраты, тыс. долл. США
Investments, ths US dollars</c:v>
                      </c:pt>
                    </c:strCache>
                  </c:strRef>
                </c:tx>
                <c:spPr>
                  <a:ln w="2222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6r2="http://schemas.microsoft.com/office/drawing/2015/06/chart"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инвестиции!$D$28:$I$28</c15:sqref>
                        </c15:formulaRef>
                      </c:ext>
                    </c:extLst>
                    <c:strCache>
                      <c:ptCount val="6"/>
                      <c:pt idx="0">
                        <c:v>2019-2020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</c:strCache>
                  </c:strRef>
                </c:cat>
                <c:val>
                  <c:numRef>
                    <c:extLst xmlns:c16r2="http://schemas.microsoft.com/office/drawing/2015/06/chart">
                      <c:ext uri="{02D57815-91ED-43cb-92C2-25804820EDAC}">
                        <c15:formulaRef>
                          <c15:sqref>инвестиции!$D$29:$H$29</c15:sqref>
                        </c15:formulaRef>
                      </c:ext>
                    </c:extLst>
                    <c:numCache>
                      <c:formatCode>0.0</c:formatCode>
                      <c:ptCount val="5"/>
                      <c:pt idx="0">
                        <c:v>1000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</c:numCache>
                  </c:numRef>
                </c:val>
                <c:smooth val="0"/>
                <c:extLst xmlns:c16r2="http://schemas.microsoft.com/office/drawing/2015/06/chart">
                  <c:ext xmlns:c16="http://schemas.microsoft.com/office/drawing/2014/chart" uri="{C3380CC4-5D6E-409C-BE32-E72D297353CC}">
                    <c16:uniqueId val="{00000002-C81C-4DCC-8E8A-D65920EB376A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инвестиции!$C$31</c15:sqref>
                        </c15:formulaRef>
                      </c:ext>
                    </c:extLst>
                    <c:strCache>
                      <c:ptCount val="1"/>
                      <c:pt idx="0">
                        <c:v>Коэффициент дисконтирования (норма дисконта = 2%)
Discount factor (discount rate = 2%)</c:v>
                      </c:pt>
                    </c:strCache>
                  </c:strRef>
                </c:tx>
                <c:spPr>
                  <a:ln w="2222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инвестиции!$D$28:$I$28</c15:sqref>
                        </c15:formulaRef>
                      </c:ext>
                    </c:extLst>
                    <c:strCache>
                      <c:ptCount val="6"/>
                      <c:pt idx="0">
                        <c:v>2019-2020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инвестиции!$D$31:$H$31</c15:sqref>
                        </c15:formulaRef>
                      </c:ext>
                    </c:extLst>
                    <c:numCache>
                      <c:formatCode>0.000</c:formatCode>
                      <c:ptCount val="5"/>
                      <c:pt idx="1">
                        <c:v>0.98039215686274506</c:v>
                      </c:pt>
                      <c:pt idx="2">
                        <c:v>0.96116878123798544</c:v>
                      </c:pt>
                      <c:pt idx="3">
                        <c:v>0.94232233454704462</c:v>
                      </c:pt>
                      <c:pt idx="4">
                        <c:v>0.9238454260265142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3-C81C-4DCC-8E8A-D65920EB376A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инвестиции!$C$32</c15:sqref>
                        </c15:formulaRef>
                      </c:ext>
                    </c:extLst>
                    <c:strCache>
                      <c:ptCount val="1"/>
                      <c:pt idx="0">
                        <c:v>Дисконтированный денежный поток, тыс. долл. США
Discounted Cash Flows, ths US dollars</c:v>
                      </c:pt>
                    </c:strCache>
                  </c:strRef>
                </c:tx>
                <c:spPr>
                  <a:ln w="2222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 xmlns:c16r2="http://schemas.microsoft.com/office/drawing/2015/06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инвестиции!$D$28:$I$28</c15:sqref>
                        </c15:formulaRef>
                      </c:ext>
                    </c:extLst>
                    <c:strCache>
                      <c:ptCount val="6"/>
                      <c:pt idx="0">
                        <c:v>2019-2020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</c:strCache>
                  </c:strRef>
                </c:cat>
                <c:val>
                  <c:numRef>
                    <c:extLst xmlns:c15="http://schemas.microsoft.com/office/drawing/2012/chart" xmlns:c16r2="http://schemas.microsoft.com/office/drawing/2015/06/chart">
                      <c:ext xmlns:c15="http://schemas.microsoft.com/office/drawing/2012/chart" uri="{02D57815-91ED-43cb-92C2-25804820EDAC}">
                        <c15:formulaRef>
                          <c15:sqref>инвестиции!$D$32:$H$32</c15:sqref>
                        </c15:formulaRef>
                      </c:ext>
                    </c:extLst>
                    <c:numCache>
                      <c:formatCode>0.000</c:formatCode>
                      <c:ptCount val="5"/>
                      <c:pt idx="1">
                        <c:v>187.52941176470588</c:v>
                      </c:pt>
                      <c:pt idx="2">
                        <c:v>194.08304498269896</c:v>
                      </c:pt>
                      <c:pt idx="3">
                        <c:v>200.82962058333524</c:v>
                      </c:pt>
                      <c:pt idx="4">
                        <c:v>207.77468400421509</c:v>
                      </c:pt>
                    </c:numCache>
                  </c:numRef>
                </c:val>
                <c:smooth val="0"/>
                <c:extLst xmlns:c15="http://schemas.microsoft.com/office/drawing/2012/chart" xmlns:c16r2="http://schemas.microsoft.com/office/drawing/2015/06/chart">
                  <c:ext xmlns:c16="http://schemas.microsoft.com/office/drawing/2014/chart" uri="{C3380CC4-5D6E-409C-BE32-E72D297353CC}">
                    <c16:uniqueId val="{00000004-C81C-4DCC-8E8A-D65920EB376A}"/>
                  </c:ext>
                </c:extLst>
              </c15:ser>
            </c15:filteredLineSeries>
          </c:ext>
        </c:extLst>
      </c:lineChart>
      <c:catAx>
        <c:axId val="144062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5832568"/>
        <c:crosses val="autoZero"/>
        <c:auto val="1"/>
        <c:lblAlgn val="ctr"/>
        <c:lblOffset val="100"/>
        <c:noMultiLvlLbl val="0"/>
      </c:catAx>
      <c:valAx>
        <c:axId val="5832568"/>
        <c:scaling>
          <c:orientation val="minMax"/>
        </c:scaling>
        <c:delete val="1"/>
        <c:axPos val="l"/>
        <c:numFmt formatCode="0.0" sourceLinked="0"/>
        <c:majorTickMark val="none"/>
        <c:minorTickMark val="none"/>
        <c:tickLblPos val="nextTo"/>
        <c:crossAx val="14406257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7099890077215678"/>
          <c:y val="0.6524175651167724"/>
          <c:w val="0.51901994403403884"/>
          <c:h val="0.2780717431472084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200" b="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EB44D-90AB-425D-B109-1C083BDC6CBF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7562-4F02-4E3D-A5F2-048532BA62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860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2EFF0619-19DF-453A-AB6F-EDE5D56FD9FF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7EB95ED2-A14D-4F9A-98DF-BB568CD058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890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61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9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56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71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755439-5AAA-4104-A737-0AFBFD2FC066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B4B17-EA1D-41FE-A388-90C8EA978A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2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26D64E-B3B3-415E-AE01-E6B5FE86DB56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E7A4A-BFFD-4C8A-A7F8-98A6D3A8F8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629B7217-BFE8-4DCE-8355-3F5C548292E3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639F8543-B93A-472D-8590-6FACC524A7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91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FCBA2-09ED-448A-84F0-514DA3161257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CCE36061-2A29-4C85-9410-E1CFF06323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76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8F705B-338A-4063-9124-B9639F1E1A4D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63D40-FBC9-4974-AB95-A37F31222E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B4535-92E2-4DCD-9056-5649D5232DEA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CD654C-7B88-4FFF-B29C-9080965FB1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838DE5-C54F-483D-9683-807F00EB2E59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322DB-5119-4E4E-B94C-3DAD7DC626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0D7691-D0F2-4487-A8F6-C87CE7A4C1DE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3EAF7-66DF-4E12-A589-C99CFF5353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55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F6065-623E-4501-A994-821FBCC15B49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681E7-9E78-44AF-AEB4-FDC11A3F65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9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C992D6-8550-4B31-A427-8B91063DC6C2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B323-FF79-4C50-B921-0AEC38FF8A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99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C69671C-CC05-49E2-B423-D49DD35F3AE5}" type="datetimeFigureOut">
              <a:rPr lang="ru-RU" smtClean="0"/>
              <a:pPr>
                <a:defRPr/>
              </a:pPr>
              <a:t>23.05.2018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4453AB9-C127-46F8-945C-766EC41925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61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66988" y="1358604"/>
            <a:ext cx="5937260" cy="868680"/>
          </a:xfrm>
          <a:prstGeom prst="rect">
            <a:avLst/>
          </a:prstGeom>
          <a:effectLst/>
        </p:spPr>
        <p:txBody>
          <a:bodyPr vert="horz" lIns="68580" tIns="34290" rIns="68580" bIns="3429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227284"/>
            <a:ext cx="7485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 Строительство </a:t>
            </a:r>
          </a:p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гостиницы  </a:t>
            </a:r>
            <a:endParaRPr lang="ru-RU" sz="4050" b="1" dirty="0">
              <a:ln w="12700">
                <a:solidFill>
                  <a:srgbClr val="212121">
                    <a:lumMod val="75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</a:endParaRPr>
          </a:p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на </a:t>
            </a:r>
            <a:r>
              <a:rPr lang="ru-RU" sz="4050" b="1" dirty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территории </a:t>
            </a:r>
            <a:endParaRPr lang="ru-RU" sz="4050" b="1" dirty="0" smtClean="0">
              <a:ln w="12700">
                <a:solidFill>
                  <a:srgbClr val="212121">
                    <a:lumMod val="75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</a:endParaRPr>
          </a:p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    города Добруш</a:t>
            </a:r>
            <a:endParaRPr lang="ru-RU" sz="4050" b="1" dirty="0">
              <a:ln w="12700">
                <a:solidFill>
                  <a:srgbClr val="212121">
                    <a:lumMod val="75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150" y="1509390"/>
            <a:ext cx="438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959828"/>
            <a:ext cx="6797053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Construction of </a:t>
            </a:r>
            <a:r>
              <a:rPr lang="en-US" sz="25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hotel in the city of </a:t>
            </a:r>
            <a:r>
              <a:rPr lang="en-US" sz="25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Dobrush</a:t>
            </a:r>
            <a:endParaRPr lang="en-US" sz="25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-10800000" flipV="1">
            <a:off x="1979712" y="155952"/>
            <a:ext cx="7013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спорта и туризма Гомельского облисполкома 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Sport and Tourism of the Gomel Regional Executive Committee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2095" y="5903893"/>
            <a:ext cx="5581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Добрушский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исполнительный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</a:t>
            </a: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Dobrush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Regional Executive Committee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u="sng" kern="100" spc="38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dobrush.gomel-region.by</a:t>
            </a:r>
            <a:endParaRPr lang="ru-RU" sz="1600" b="1" u="sng" kern="100" spc="38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48" y="1238377"/>
            <a:ext cx="2079702" cy="151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09" y="3357909"/>
            <a:ext cx="2121380" cy="1498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88" y="2320530"/>
            <a:ext cx="2407042" cy="1794879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  <a:softEdge rad="228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Coat_of_Arms_of_Dobru%C5%A1,_Bela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0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Место реализации проекта </a:t>
            </a:r>
            <a:endParaRPr lang="ru-RU" sz="2800" b="1" i="1" kern="100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1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Project </a:t>
            </a:r>
            <a:r>
              <a:rPr lang="en-US" sz="2800" b="1" i="1" kern="1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location</a:t>
            </a:r>
            <a:endParaRPr lang="ru-RU" sz="2800" b="1" i="1" kern="1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9" name="Picture 34" descr="Coat_of_Arms_of_Dobru%C5%A1,_Be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1700808"/>
            <a:ext cx="4248218" cy="147732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0" spc="50" dirty="0" smtClean="0">
                <a:ln w="11430"/>
                <a:latin typeface="Arial Black" pitchFamily="34" charset="0"/>
                <a:cs typeface="Times New Roman" pitchFamily="18" charset="0"/>
              </a:rPr>
              <a:t> 		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Земельный участок </a:t>
            </a:r>
            <a:endParaRPr lang="en-US" altLang="ru-RU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под строительство </a:t>
            </a:r>
            <a:endParaRPr lang="ru-RU" altLang="ru-RU" b="1" i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гостиницы </a:t>
            </a:r>
            <a:r>
              <a:rPr lang="ru-RU" altLang="ru-RU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расположен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в центре города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7554" y="1453941"/>
            <a:ext cx="3966521" cy="296207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softEdge rad="0"/>
          </a:effectLst>
        </p:spPr>
      </p:pic>
      <p:pic>
        <p:nvPicPr>
          <p:cNvPr id="11" name="Рисунок 10" descr="шар11.JPG"/>
          <p:cNvPicPr>
            <a:picLocks noChangeAspect="1"/>
          </p:cNvPicPr>
          <p:nvPr/>
        </p:nvPicPr>
        <p:blipFill rotWithShape="1">
          <a:blip r:embed="rId4" cstate="print"/>
          <a:srcRect l="34353" t="37373" r="9322" b="15801"/>
          <a:stretch/>
        </p:blipFill>
        <p:spPr>
          <a:xfrm>
            <a:off x="306194" y="3331582"/>
            <a:ext cx="548994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7864" y="4008537"/>
            <a:ext cx="2319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расположения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31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земельного участка</a:t>
            </a:r>
          </a:p>
        </p:txBody>
      </p:sp>
      <p:sp>
        <p:nvSpPr>
          <p:cNvPr id="13" name="Блок-схема: узел 12"/>
          <p:cNvSpPr/>
          <p:nvPr/>
        </p:nvSpPr>
        <p:spPr>
          <a:xfrm>
            <a:off x="3347864" y="4701157"/>
            <a:ext cx="242888" cy="214313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4569459"/>
            <a:ext cx="3443201" cy="19082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kern="100" spc="50" dirty="0" smtClean="0">
                <a:ln w="11430"/>
                <a:latin typeface="Arial Black" pitchFamily="34" charset="0"/>
                <a:cs typeface="Times New Roman" pitchFamily="18" charset="0"/>
              </a:rPr>
              <a:t> 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1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The land plot </a:t>
            </a:r>
            <a:r>
              <a:rPr lang="en-US" sz="2000" b="1" i="1" kern="1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for </a:t>
            </a:r>
            <a:endParaRPr lang="ru-RU" sz="2000" b="1" i="1" kern="1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1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construction of the hotel is located in the center of the city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kern="1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of </a:t>
            </a:r>
            <a:r>
              <a:rPr lang="en-US" sz="2000" b="1" i="1" kern="10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Dobrush</a:t>
            </a:r>
            <a:endParaRPr lang="ru-RU" sz="2000" b="1" i="1" kern="1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3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hotos.wikimapia.org/p/00/03/97/97/85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256" y="2225845"/>
            <a:ext cx="2457514" cy="1636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lau.kz/wp-content/uploads/2016/06/%D0%BF%D0%BB%D1%8F%D0%B6-1-768x5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32" b="18250"/>
          <a:stretch/>
        </p:blipFill>
        <p:spPr bwMode="auto">
          <a:xfrm>
            <a:off x="5473875" y="4310147"/>
            <a:ext cx="2336083" cy="1724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1776" y="1466204"/>
            <a:ext cx="712074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развитая инфраструктура города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developed infrastructure </a:t>
            </a:r>
            <a:r>
              <a:rPr lang="en-US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of the city</a:t>
            </a:r>
            <a:endParaRPr lang="ru-RU" b="1" i="1" kern="1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выгодное расположение - центр города</a:t>
            </a:r>
          </a:p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advantageous location – the city center</a:t>
            </a:r>
            <a:endParaRPr lang="ru-RU" b="1" i="1" kern="10" dirty="0" smtClean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pic>
        <p:nvPicPr>
          <p:cNvPr id="1028" name="Picture 4" descr="https://img-fotki.yandex.ru/get/9752/7269738.0/0_c0b36_13c32423_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36"/>
          <a:stretch/>
        </p:blipFill>
        <p:spPr bwMode="auto">
          <a:xfrm>
            <a:off x="6318559" y="3349997"/>
            <a:ext cx="2715620" cy="1462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4932039" y="4136537"/>
            <a:ext cx="1403935" cy="198100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959549" y="5249726"/>
            <a:ext cx="1549725" cy="17567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sendflowers.by/system/images/1462/thumb/dobru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496" y="5258447"/>
            <a:ext cx="2399855" cy="169824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3" name="Стрелка вправо 12"/>
          <p:cNvSpPr/>
          <p:nvPr/>
        </p:nvSpPr>
        <p:spPr>
          <a:xfrm>
            <a:off x="5606444" y="6442834"/>
            <a:ext cx="1168464" cy="226526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06443" y="6110732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10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(200 </a:t>
            </a:r>
            <a:r>
              <a:rPr lang="ru-RU" b="1" i="1" kern="1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м)</a:t>
            </a:r>
            <a:endParaRPr lang="ru-RU" b="1" i="1" kern="1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2374" y="4920323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(300 </a:t>
            </a: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м)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18782" y="3811368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(300 </a:t>
            </a: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м)</a:t>
            </a:r>
            <a:endParaRPr lang="ru-RU" b="1" i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1207" y="3120253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(150 </a:t>
            </a: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м)</a:t>
            </a:r>
            <a:endParaRPr lang="ru-RU" b="1" i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15616" y="11663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Привлекательность инвестиционного проекта: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Attractiveness of the investment project : </a:t>
            </a:r>
          </a:p>
        </p:txBody>
      </p:sp>
      <p:pic>
        <p:nvPicPr>
          <p:cNvPr id="21" name="Picture 34" descr="Coat_of_Arms_of_Dobru%C5%A1,_Belar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4932038" y="3495613"/>
            <a:ext cx="540217" cy="161818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61" y="60355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i="1" kern="10" dirty="0" smtClean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краеведческий </a:t>
            </a:r>
            <a:r>
              <a:rPr lang="ru-RU" b="1" i="1" kern="10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музей </a:t>
            </a: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i="1" kern="10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regional museum </a:t>
            </a:r>
            <a:endParaRPr lang="ru-RU" b="1" i="1" kern="10" dirty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726743" y="49664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i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пляж</a:t>
            </a: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i="1" kern="1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b</a:t>
            </a:r>
            <a:r>
              <a:rPr lang="en-US" b="1" i="1" kern="1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each</a:t>
            </a:r>
            <a:endParaRPr lang="ru-RU" b="1" i="1" kern="1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16957" y="3857534"/>
            <a:ext cx="2690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поликлиника</a:t>
            </a:r>
            <a:endParaRPr lang="ru-RU" b="1" i="1" kern="1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  <a:p>
            <a:pPr marL="285750" indent="-285750"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b="1" i="1" kern="10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c</a:t>
            </a:r>
            <a:r>
              <a:rPr lang="en-US" b="1" i="1" kern="1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linic</a:t>
            </a:r>
            <a:endParaRPr lang="ru-RU" b="1" i="1" kern="1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87882" y="3109832"/>
            <a:ext cx="3238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- </a:t>
            </a:r>
            <a:r>
              <a:rPr lang="ru-RU" b="1" i="1" kern="1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ресторан, </a:t>
            </a: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кафе-бар</a:t>
            </a:r>
            <a:endParaRPr lang="ru-RU" b="1" i="1" kern="1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- </a:t>
            </a:r>
            <a:r>
              <a:rPr lang="en-US" b="1" i="1" kern="1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restaurant</a:t>
            </a:r>
            <a:r>
              <a:rPr lang="ru-RU" b="1" i="1" kern="1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, </a:t>
            </a:r>
            <a:r>
              <a:rPr lang="en-US" b="1" i="1" kern="10" dirty="0" smtClean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cafe-bar</a:t>
            </a:r>
            <a:endParaRPr lang="ru-RU" b="1" i="1" kern="10" dirty="0">
              <a:ln w="9000" cmpd="sng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324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459294" y="2264337"/>
            <a:ext cx="3684706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/>
              <a:t>Этажность – </a:t>
            </a:r>
            <a:r>
              <a:rPr lang="ru-RU" sz="2000" b="1" dirty="0" smtClean="0"/>
              <a:t>2 этажа</a:t>
            </a:r>
          </a:p>
          <a:p>
            <a:r>
              <a:rPr lang="ru-RU" sz="2000" dirty="0" smtClean="0"/>
              <a:t>Количество</a:t>
            </a:r>
            <a:r>
              <a:rPr lang="ru-RU" sz="2000" b="1" dirty="0" smtClean="0"/>
              <a:t> </a:t>
            </a:r>
            <a:r>
              <a:rPr lang="ru-RU" sz="2000" dirty="0"/>
              <a:t>номеров –</a:t>
            </a:r>
            <a:r>
              <a:rPr lang="ru-RU" sz="2000" dirty="0" smtClean="0"/>
              <a:t> </a:t>
            </a:r>
            <a:r>
              <a:rPr lang="ru-RU" sz="2000" b="1" dirty="0" smtClean="0"/>
              <a:t>24</a:t>
            </a:r>
            <a:r>
              <a:rPr lang="ru-RU" sz="2000" i="1" dirty="0" smtClean="0"/>
              <a:t>, </a:t>
            </a:r>
          </a:p>
          <a:p>
            <a:r>
              <a:rPr lang="ru-RU" sz="2000" i="1" dirty="0" smtClean="0"/>
              <a:t>в том числе: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10</a:t>
            </a:r>
            <a:r>
              <a:rPr lang="ru-RU" sz="2000" dirty="0" smtClean="0"/>
              <a:t> </a:t>
            </a:r>
            <a:r>
              <a:rPr lang="ru-RU" sz="2000" dirty="0"/>
              <a:t>одноместных </a:t>
            </a:r>
            <a:r>
              <a:rPr lang="ru-RU" sz="2000" dirty="0" smtClean="0"/>
              <a:t>номеров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14</a:t>
            </a:r>
            <a:r>
              <a:rPr lang="ru-RU" sz="2000" dirty="0" smtClean="0"/>
              <a:t> </a:t>
            </a:r>
            <a:r>
              <a:rPr lang="ru-RU" sz="2000" dirty="0"/>
              <a:t>двухместных </a:t>
            </a:r>
            <a:r>
              <a:rPr lang="ru-RU" sz="2000" dirty="0" smtClean="0"/>
              <a:t>номеров</a:t>
            </a:r>
          </a:p>
          <a:p>
            <a:r>
              <a:rPr lang="ru-RU" sz="2000" dirty="0" smtClean="0"/>
              <a:t>Бар</a:t>
            </a:r>
            <a:r>
              <a:rPr lang="en-US" sz="2000" dirty="0" smtClean="0"/>
              <a:t> </a:t>
            </a:r>
            <a:r>
              <a:rPr lang="ru-RU" sz="2000" dirty="0"/>
              <a:t>–</a:t>
            </a:r>
            <a:r>
              <a:rPr lang="en-US" sz="2000" b="1" dirty="0" smtClean="0"/>
              <a:t> </a:t>
            </a:r>
            <a:r>
              <a:rPr lang="ru-RU" sz="2000" dirty="0"/>
              <a:t> </a:t>
            </a:r>
            <a:r>
              <a:rPr lang="en-US" sz="2000" b="1" dirty="0" smtClean="0"/>
              <a:t>20 </a:t>
            </a:r>
            <a:r>
              <a:rPr lang="ru-RU" sz="2000" b="1" dirty="0" smtClean="0"/>
              <a:t>посадочных мест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59294" y="4437112"/>
            <a:ext cx="3592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Number</a:t>
            </a:r>
            <a:r>
              <a:rPr lang="ru-RU" sz="2000" dirty="0" smtClean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floors</a:t>
            </a:r>
            <a:r>
              <a:rPr lang="ru-RU" sz="2000" dirty="0"/>
              <a:t> –</a:t>
            </a:r>
            <a:r>
              <a:rPr lang="ru-RU" sz="2000" dirty="0" smtClean="0"/>
              <a:t> </a:t>
            </a:r>
            <a:r>
              <a:rPr lang="ru-RU" sz="2000" b="1" dirty="0" smtClean="0"/>
              <a:t>2</a:t>
            </a:r>
            <a:endParaRPr lang="ru-RU" sz="2000" b="1" dirty="0"/>
          </a:p>
          <a:p>
            <a:r>
              <a:rPr lang="ru-RU" sz="2000" dirty="0" err="1" smtClean="0"/>
              <a:t>Total</a:t>
            </a:r>
            <a:r>
              <a:rPr lang="ru-RU" sz="2000" dirty="0" smtClean="0"/>
              <a:t> </a:t>
            </a:r>
            <a:r>
              <a:rPr lang="ru-RU" sz="2000" dirty="0" err="1"/>
              <a:t>number</a:t>
            </a:r>
            <a:r>
              <a:rPr lang="ru-RU" sz="2000" dirty="0"/>
              <a:t> </a:t>
            </a:r>
            <a:r>
              <a:rPr lang="ru-RU" sz="2000" dirty="0" err="1"/>
              <a:t>of</a:t>
            </a:r>
            <a:r>
              <a:rPr lang="ru-RU" sz="2000" dirty="0"/>
              <a:t> </a:t>
            </a:r>
            <a:r>
              <a:rPr lang="ru-RU" sz="2000" dirty="0" err="1"/>
              <a:t>rooms</a:t>
            </a:r>
            <a:r>
              <a:rPr lang="ru-RU" sz="2000" dirty="0"/>
              <a:t> –</a:t>
            </a:r>
            <a:r>
              <a:rPr lang="ru-RU" sz="2000" dirty="0" smtClean="0"/>
              <a:t> </a:t>
            </a:r>
            <a:r>
              <a:rPr lang="ru-RU" sz="2000" b="1" dirty="0" smtClean="0"/>
              <a:t>24</a:t>
            </a:r>
            <a:r>
              <a:rPr lang="en-US" sz="2000" dirty="0" smtClean="0"/>
              <a:t>, including: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10</a:t>
            </a:r>
            <a:r>
              <a:rPr lang="ru-RU" sz="2000" dirty="0" smtClean="0"/>
              <a:t> </a:t>
            </a:r>
            <a:r>
              <a:rPr lang="ru-RU" sz="2000" dirty="0" err="1"/>
              <a:t>single</a:t>
            </a:r>
            <a:r>
              <a:rPr lang="ru-RU" sz="2000" dirty="0"/>
              <a:t> </a:t>
            </a:r>
            <a:r>
              <a:rPr lang="ru-RU" sz="2000" dirty="0" err="1" smtClean="0"/>
              <a:t>rooms</a:t>
            </a:r>
            <a:endParaRPr lang="ru-RU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14</a:t>
            </a:r>
            <a:r>
              <a:rPr lang="ru-RU" sz="2000" dirty="0" smtClean="0"/>
              <a:t> </a:t>
            </a:r>
            <a:r>
              <a:rPr lang="ru-RU" sz="2000" dirty="0" err="1"/>
              <a:t>double</a:t>
            </a:r>
            <a:r>
              <a:rPr lang="ru-RU" sz="2000" dirty="0"/>
              <a:t> </a:t>
            </a:r>
            <a:r>
              <a:rPr lang="ru-RU" sz="2000" dirty="0" err="1" smtClean="0"/>
              <a:t>rooms</a:t>
            </a:r>
            <a:endParaRPr lang="ru-RU" sz="2000" dirty="0"/>
          </a:p>
          <a:p>
            <a:r>
              <a:rPr lang="ru-RU" sz="2000" dirty="0" err="1" smtClean="0"/>
              <a:t>Bar</a:t>
            </a:r>
            <a:r>
              <a:rPr lang="ru-RU" sz="2000" dirty="0"/>
              <a:t>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b="1" dirty="0" smtClean="0"/>
              <a:t>20</a:t>
            </a:r>
            <a:r>
              <a:rPr lang="en-US" sz="2000" b="1" dirty="0" smtClean="0"/>
              <a:t> sitting places</a:t>
            </a:r>
            <a:endParaRPr lang="ru-RU" sz="2000" b="1" dirty="0"/>
          </a:p>
        </p:txBody>
      </p:sp>
      <p:pic>
        <p:nvPicPr>
          <p:cNvPr id="7" name="Picture 34" descr="Coat_of_Arms_of_Dobru%C5%A1,_Be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995280" y="343918"/>
            <a:ext cx="6928027" cy="1437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Инвестиционное предложение</a:t>
            </a:r>
            <a:endParaRPr lang="ru-RU" sz="2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Investment </a:t>
            </a:r>
            <a:r>
              <a:rPr lang="en-US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offer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Характеристика гостиницы</a:t>
            </a:r>
            <a:endParaRPr lang="en-US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Characteristics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the hotel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18" y="1793399"/>
            <a:ext cx="3769508" cy="2810840"/>
          </a:xfrm>
          <a:prstGeom prst="rect">
            <a:avLst/>
          </a:prstGeom>
          <a:ln>
            <a:noFill/>
          </a:ln>
          <a:effectLst>
            <a:softEdge rad="101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4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217444"/>
              </p:ext>
            </p:extLst>
          </p:nvPr>
        </p:nvGraphicFramePr>
        <p:xfrm>
          <a:off x="395964" y="2767398"/>
          <a:ext cx="8660503" cy="398145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262684">
                  <a:extLst>
                    <a:ext uri="{9D8B030D-6E8A-4147-A177-3AD203B41FA5}">
                      <a16:colId xmlns="" xmlns:a16="http://schemas.microsoft.com/office/drawing/2014/main" val="275038924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4262631391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2897973035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4189275238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857168854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2030195051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2080635265"/>
                    </a:ext>
                  </a:extLst>
                </a:gridCol>
                <a:gridCol w="771117">
                  <a:extLst>
                    <a:ext uri="{9D8B030D-6E8A-4147-A177-3AD203B41FA5}">
                      <a16:colId xmlns="" xmlns:a16="http://schemas.microsoft.com/office/drawing/2014/main" val="551931994"/>
                    </a:ext>
                  </a:extLst>
                </a:gridCol>
              </a:tblGrid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Показатели</a:t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Indicators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Понедельник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Monday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Вторник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Tuesday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</a:t>
                      </a:r>
                      <a:r>
                        <a:rPr lang="ru-RU" sz="900" u="none" strike="noStrike" dirty="0" err="1">
                          <a:effectLst/>
                        </a:rPr>
                        <a:t>реда</a:t>
                      </a:r>
                      <a:r>
                        <a:rPr lang="ru-RU" sz="900" u="none" strike="noStrike" dirty="0">
                          <a:effectLst/>
                        </a:rPr>
                        <a:t/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Wednesday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Четверг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Thursday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Пятница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Friday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Суббота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Saturday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</a:rPr>
                        <a:t>Воскресенье</a:t>
                      </a:r>
                      <a:br>
                        <a:rPr lang="ru-RU" sz="900" u="none" strike="noStrike" dirty="0">
                          <a:effectLst/>
                        </a:rPr>
                      </a:br>
                      <a:r>
                        <a:rPr lang="en-US" sz="900" u="none" strike="noStrike" dirty="0">
                          <a:effectLst/>
                        </a:rPr>
                        <a:t>Sunday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30959035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Коэффициент посещаемости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Attendance rate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0903235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клиентов гостинице за день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dirty="0" err="1">
                          <a:effectLst/>
                        </a:rPr>
                        <a:t>Number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of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hotel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clients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per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day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2546108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(гостиница), долл. США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Revenue (hotel),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461747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клиентов в баре за день</a:t>
                      </a:r>
                      <a:r>
                        <a:rPr lang="ru-RU" sz="1100" u="none" strike="noStrike" dirty="0"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 err="1">
                          <a:effectLst/>
                        </a:rPr>
                        <a:t>Number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of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bar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clients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per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day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3630401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долл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США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Revenue (bar),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925838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Дневная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долл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США</a:t>
                      </a:r>
                      <a: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Total day revenue,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2545919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за неделю, долл. США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Total week revenue,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4735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236154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за месяц, долл. США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Total month revenue,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18940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171181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за год, долл. США</a:t>
                      </a:r>
                      <a: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Total annual revenue,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227280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881263"/>
                  </a:ext>
                </a:extLst>
              </a:tr>
            </a:tbl>
          </a:graphicData>
        </a:graphic>
      </p:graphicFrame>
      <p:pic>
        <p:nvPicPr>
          <p:cNvPr id="9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98" y="106174"/>
            <a:ext cx="3551282" cy="2648114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6000"/>
              </a:schemeClr>
            </a:glow>
            <a:softEdge rad="254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9552" y="312889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Показатели 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работы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гостиницы</a:t>
            </a:r>
            <a:endParaRPr lang="en-US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Performance </a:t>
            </a: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ndicators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hotel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34" descr="Coat_of_Arms_of_Dobru%C5%A1,_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3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93961"/>
              </p:ext>
            </p:extLst>
          </p:nvPr>
        </p:nvGraphicFramePr>
        <p:xfrm>
          <a:off x="1403648" y="2204864"/>
          <a:ext cx="5616624" cy="2263687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542928">
                  <a:extLst>
                    <a:ext uri="{9D8B030D-6E8A-4147-A177-3AD203B41FA5}">
                      <a16:colId xmlns="" xmlns:a16="http://schemas.microsoft.com/office/drawing/2014/main" val="3181624976"/>
                    </a:ext>
                  </a:extLst>
                </a:gridCol>
                <a:gridCol w="1073696">
                  <a:extLst>
                    <a:ext uri="{9D8B030D-6E8A-4147-A177-3AD203B41FA5}">
                      <a16:colId xmlns="" xmlns:a16="http://schemas.microsoft.com/office/drawing/2014/main" val="2753863199"/>
                    </a:ext>
                  </a:extLst>
                </a:gridCol>
              </a:tblGrid>
              <a:tr h="54982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Выручка (за месяц)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Monthly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Revenue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6044566"/>
                  </a:ext>
                </a:extLst>
              </a:tr>
              <a:tr h="571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 (гостиница), долл. США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Monthly revenue (hotel), US dollars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15880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127926403"/>
                  </a:ext>
                </a:extLst>
              </a:tr>
              <a:tr h="57128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Выручка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lang="en-US" sz="14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долл</a:t>
                      </a:r>
                      <a:r>
                        <a:rPr lang="en-U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США</a:t>
                      </a:r>
                      <a:r>
                        <a:rPr lang="en-US" sz="1200" u="none" strike="noStrike" dirty="0">
                          <a:effectLst/>
                        </a:rPr>
                        <a:t/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Monthly revenue (bar), US dollars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123986029"/>
                  </a:ext>
                </a:extLst>
              </a:tr>
              <a:tr h="5712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Общая выручка (за месяц), долл. США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Total monthly revenue, US dollars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18940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419973883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82147"/>
              </p:ext>
            </p:extLst>
          </p:nvPr>
        </p:nvGraphicFramePr>
        <p:xfrm>
          <a:off x="3635896" y="4581128"/>
          <a:ext cx="5400600" cy="1964055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368201">
                  <a:extLst>
                    <a:ext uri="{9D8B030D-6E8A-4147-A177-3AD203B41FA5}">
                      <a16:colId xmlns="" xmlns:a16="http://schemas.microsoft.com/office/drawing/2014/main" val="1811202929"/>
                    </a:ext>
                  </a:extLst>
                </a:gridCol>
                <a:gridCol w="1032399">
                  <a:extLst>
                    <a:ext uri="{9D8B030D-6E8A-4147-A177-3AD203B41FA5}">
                      <a16:colId xmlns="" xmlns:a16="http://schemas.microsoft.com/office/drawing/2014/main" val="3996310798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Затраты (за месяц)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Monthly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costs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00673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Общие затраты (за месяц), долл. США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Total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monthly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costs</a:t>
                      </a:r>
                      <a:r>
                        <a:rPr lang="ru-RU" sz="1200" u="none" strike="noStrike" dirty="0">
                          <a:effectLst/>
                        </a:rPr>
                        <a:t>, US </a:t>
                      </a:r>
                      <a:r>
                        <a:rPr lang="ru-RU" sz="1200" u="none" strike="noStrike" dirty="0" err="1">
                          <a:effectLst/>
                        </a:rPr>
                        <a:t>dollars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46434666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в том числе: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including</a:t>
                      </a:r>
                      <a:r>
                        <a:rPr lang="ru-RU" sz="1200" u="none" strike="noStrike" dirty="0">
                          <a:effectLst/>
                        </a:rPr>
                        <a:t>:</a:t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на персонал, долл. США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Staff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costs</a:t>
                      </a:r>
                      <a:r>
                        <a:rPr lang="ru-RU" sz="1200" u="none" strike="noStrike" dirty="0">
                          <a:effectLst/>
                        </a:rPr>
                        <a:t>, US </a:t>
                      </a:r>
                      <a:r>
                        <a:rPr lang="ru-RU" sz="1200" u="none" strike="noStrike" dirty="0" err="1">
                          <a:effectLst/>
                        </a:rPr>
                        <a:t>dollars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71581082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на коммунальные услуги, долл. США</a:t>
                      </a:r>
                      <a:r>
                        <a:rPr lang="ru-RU" sz="1200" u="none" strike="noStrike" dirty="0">
                          <a:effectLst/>
                        </a:rPr>
                        <a:t/>
                      </a:r>
                      <a:br>
                        <a:rPr lang="ru-RU" sz="1200" u="none" strike="noStrike" dirty="0">
                          <a:effectLst/>
                        </a:rPr>
                      </a:br>
                      <a:r>
                        <a:rPr lang="ru-RU" sz="1200" u="none" strike="noStrike" dirty="0" err="1">
                          <a:effectLst/>
                        </a:rPr>
                        <a:t>Cost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of</a:t>
                      </a:r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</a:rPr>
                        <a:t>utilities</a:t>
                      </a:r>
                      <a:r>
                        <a:rPr lang="ru-RU" sz="1200" u="none" strike="noStrike" dirty="0">
                          <a:effectLst/>
                        </a:rPr>
                        <a:t>, US </a:t>
                      </a:r>
                      <a:r>
                        <a:rPr lang="ru-RU" sz="1200" u="none" strike="noStrike" dirty="0" err="1">
                          <a:effectLst/>
                        </a:rPr>
                        <a:t>dollars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94722714"/>
                  </a:ext>
                </a:extLst>
              </a:tr>
            </a:tbl>
          </a:graphicData>
        </a:graphic>
      </p:graphicFrame>
      <p:pic>
        <p:nvPicPr>
          <p:cNvPr id="14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13" y="82293"/>
            <a:ext cx="3522467" cy="2626627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6000"/>
              </a:schemeClr>
            </a:glow>
            <a:softEdge rad="254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616414" y="553904"/>
            <a:ext cx="3736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Выручка 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 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атраты</a:t>
            </a:r>
          </a:p>
          <a:p>
            <a:pPr algn="r"/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Revenue </a:t>
            </a:r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costs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34" descr="Coat_of_Arms_of_Dobru%C5%A1,_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954098"/>
              </p:ext>
            </p:extLst>
          </p:nvPr>
        </p:nvGraphicFramePr>
        <p:xfrm>
          <a:off x="443598" y="4149080"/>
          <a:ext cx="8304866" cy="2370956"/>
        </p:xfrm>
        <a:graphic>
          <a:graphicData uri="http://schemas.openxmlformats.org/drawingml/2006/table">
            <a:tbl>
              <a:tblPr firstRow="1">
                <a:tableStyleId>{5202B0CA-FC54-4496-8BCA-5EF66A818D29}</a:tableStyleId>
              </a:tblPr>
              <a:tblGrid>
                <a:gridCol w="3806566">
                  <a:extLst>
                    <a:ext uri="{9D8B030D-6E8A-4147-A177-3AD203B41FA5}">
                      <a16:colId xmlns="" xmlns:a16="http://schemas.microsoft.com/office/drawing/2014/main" val="4219236038"/>
                    </a:ext>
                  </a:extLst>
                </a:gridCol>
                <a:gridCol w="899660">
                  <a:extLst>
                    <a:ext uri="{9D8B030D-6E8A-4147-A177-3AD203B41FA5}">
                      <a16:colId xmlns="" xmlns:a16="http://schemas.microsoft.com/office/drawing/2014/main" val="2185352838"/>
                    </a:ext>
                  </a:extLst>
                </a:gridCol>
                <a:gridCol w="899660">
                  <a:extLst>
                    <a:ext uri="{9D8B030D-6E8A-4147-A177-3AD203B41FA5}">
                      <a16:colId xmlns="" xmlns:a16="http://schemas.microsoft.com/office/drawing/2014/main" val="2681155367"/>
                    </a:ext>
                  </a:extLst>
                </a:gridCol>
                <a:gridCol w="899660">
                  <a:extLst>
                    <a:ext uri="{9D8B030D-6E8A-4147-A177-3AD203B41FA5}">
                      <a16:colId xmlns="" xmlns:a16="http://schemas.microsoft.com/office/drawing/2014/main" val="2156594296"/>
                    </a:ext>
                  </a:extLst>
                </a:gridCol>
                <a:gridCol w="899660">
                  <a:extLst>
                    <a:ext uri="{9D8B030D-6E8A-4147-A177-3AD203B41FA5}">
                      <a16:colId xmlns="" xmlns:a16="http://schemas.microsoft.com/office/drawing/2014/main" val="2993282870"/>
                    </a:ext>
                  </a:extLst>
                </a:gridCol>
                <a:gridCol w="899660">
                  <a:extLst>
                    <a:ext uri="{9D8B030D-6E8A-4147-A177-3AD203B41FA5}">
                      <a16:colId xmlns="" xmlns:a16="http://schemas.microsoft.com/office/drawing/2014/main" val="388163585"/>
                    </a:ext>
                  </a:extLst>
                </a:gridCol>
              </a:tblGrid>
              <a:tr h="554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Показатели</a:t>
                      </a:r>
                      <a:br>
                        <a:rPr lang="ru-RU" sz="1400" u="none" strike="noStrike" dirty="0" smtClean="0">
                          <a:effectLst/>
                        </a:rPr>
                      </a:br>
                      <a:r>
                        <a:rPr lang="en-US" sz="1400" u="none" strike="noStrike" dirty="0" smtClean="0">
                          <a:effectLst/>
                        </a:rPr>
                        <a:t>Indicators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8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476457775"/>
                  </a:ext>
                </a:extLst>
              </a:tr>
              <a:tr h="515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 err="1">
                          <a:effectLst/>
                        </a:rPr>
                        <a:t>Выручка</a:t>
                      </a:r>
                      <a:r>
                        <a:rPr lang="en-US" sz="1600" b="1" u="none" strike="noStrike" dirty="0">
                          <a:effectLst/>
                        </a:rPr>
                        <a:t> (</a:t>
                      </a:r>
                      <a:r>
                        <a:rPr lang="en-US" sz="1600" b="1" u="none" strike="noStrike" dirty="0" err="1">
                          <a:effectLst/>
                        </a:rPr>
                        <a:t>годовая</a:t>
                      </a:r>
                      <a:r>
                        <a:rPr lang="en-US" sz="1600" b="1" u="none" strike="noStrike" dirty="0">
                          <a:effectLst/>
                        </a:rPr>
                        <a:t>), </a:t>
                      </a:r>
                      <a:r>
                        <a:rPr lang="en-US" sz="1600" b="1" u="none" strike="noStrike" dirty="0" err="1">
                          <a:effectLst/>
                        </a:rPr>
                        <a:t>долл</a:t>
                      </a:r>
                      <a:r>
                        <a:rPr lang="en-US" sz="1600" b="1" u="none" strike="noStrike" dirty="0">
                          <a:effectLst/>
                        </a:rPr>
                        <a:t>. США</a:t>
                      </a:r>
                      <a:r>
                        <a:rPr lang="en-US" sz="1400" u="none" strike="noStrike" dirty="0">
                          <a:effectLst/>
                        </a:rPr>
                        <a:t/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Annual sales revenue, US dollars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227280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238644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250576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263105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276260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618692276"/>
                  </a:ext>
                </a:extLst>
              </a:tr>
              <a:tr h="51532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Затраты (годовые), долл. США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Total annual costs, US dollars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36720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37454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38967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10207439"/>
                  </a:ext>
                </a:extLst>
              </a:tr>
              <a:tr h="786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 (убыток) от реализации товаров (работ, услуг), долл. США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Annual profit (loss) from the sales, US dollars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191280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201924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213122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237293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840186049"/>
                  </a:ext>
                </a:extLst>
              </a:tr>
            </a:tbl>
          </a:graphicData>
        </a:graphic>
      </p:graphicFrame>
      <p:pic>
        <p:nvPicPr>
          <p:cNvPr id="11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43" y="331141"/>
            <a:ext cx="4332621" cy="3230742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6000"/>
              </a:schemeClr>
            </a:glow>
            <a:softEdge rad="254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03341" y="168066"/>
            <a:ext cx="3675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Прогнозные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показатели 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г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од</a:t>
            </a:r>
            <a:r>
              <a:rPr lang="ru-RU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ам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реализации</a:t>
            </a:r>
            <a:r>
              <a:rPr lang="en-US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проекта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Projected 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Indicators</a:t>
            </a:r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the 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years of project implementation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" name="Picture 34" descr="Coat_of_Arms_of_Dobru%C5%A1,_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96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90" y="482137"/>
            <a:ext cx="4048490" cy="3018871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6000"/>
              </a:schemeClr>
            </a:glow>
            <a:softEdge rad="254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839416" y="283412"/>
            <a:ext cx="38534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Денежные 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потоки 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от реализации проекта</a:t>
            </a:r>
          </a:p>
          <a:p>
            <a:pPr algn="r"/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Cash-flows from</a:t>
            </a: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project implementation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84636"/>
              </p:ext>
            </p:extLst>
          </p:nvPr>
        </p:nvGraphicFramePr>
        <p:xfrm>
          <a:off x="234545" y="3645024"/>
          <a:ext cx="8660505" cy="3148524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3388099">
                  <a:extLst>
                    <a:ext uri="{9D8B030D-6E8A-4147-A177-3AD203B41FA5}">
                      <a16:colId xmlns="" xmlns:a16="http://schemas.microsoft.com/office/drawing/2014/main" val="1128253302"/>
                    </a:ext>
                  </a:extLst>
                </a:gridCol>
                <a:gridCol w="1121806">
                  <a:extLst>
                    <a:ext uri="{9D8B030D-6E8A-4147-A177-3AD203B41FA5}">
                      <a16:colId xmlns="" xmlns:a16="http://schemas.microsoft.com/office/drawing/2014/main" val="495306158"/>
                    </a:ext>
                  </a:extLst>
                </a:gridCol>
                <a:gridCol w="830120">
                  <a:extLst>
                    <a:ext uri="{9D8B030D-6E8A-4147-A177-3AD203B41FA5}">
                      <a16:colId xmlns="" xmlns:a16="http://schemas.microsoft.com/office/drawing/2014/main" val="2373662450"/>
                    </a:ext>
                  </a:extLst>
                </a:gridCol>
                <a:gridCol w="830120">
                  <a:extLst>
                    <a:ext uri="{9D8B030D-6E8A-4147-A177-3AD203B41FA5}">
                      <a16:colId xmlns="" xmlns:a16="http://schemas.microsoft.com/office/drawing/2014/main" val="3953966442"/>
                    </a:ext>
                  </a:extLst>
                </a:gridCol>
                <a:gridCol w="830120">
                  <a:extLst>
                    <a:ext uri="{9D8B030D-6E8A-4147-A177-3AD203B41FA5}">
                      <a16:colId xmlns="" xmlns:a16="http://schemas.microsoft.com/office/drawing/2014/main" val="3920528269"/>
                    </a:ext>
                  </a:extLst>
                </a:gridCol>
                <a:gridCol w="830120">
                  <a:extLst>
                    <a:ext uri="{9D8B030D-6E8A-4147-A177-3AD203B41FA5}">
                      <a16:colId xmlns="" xmlns:a16="http://schemas.microsoft.com/office/drawing/2014/main" val="3284819394"/>
                    </a:ext>
                  </a:extLst>
                </a:gridCol>
                <a:gridCol w="830120">
                  <a:extLst>
                    <a:ext uri="{9D8B030D-6E8A-4147-A177-3AD203B41FA5}">
                      <a16:colId xmlns="" xmlns:a16="http://schemas.microsoft.com/office/drawing/2014/main" val="955522251"/>
                    </a:ext>
                  </a:extLst>
                </a:gridCol>
              </a:tblGrid>
              <a:tr h="3907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>
                          <a:effectLst/>
                        </a:rPr>
                        <a:t>Показатели</a:t>
                      </a:r>
                      <a:br>
                        <a:rPr lang="ru-RU" sz="1100" u="none" strike="noStrike" dirty="0" smtClean="0">
                          <a:effectLst/>
                        </a:rPr>
                      </a:br>
                      <a:r>
                        <a:rPr lang="en-US" sz="1100" u="none" strike="noStrike" dirty="0" smtClean="0">
                          <a:effectLst/>
                        </a:rPr>
                        <a:t>Indicators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19-2020</a:t>
                      </a:r>
                      <a:endParaRPr lang="ru-RU" sz="1600" b="1" u="none" strike="noStrike" kern="1200" dirty="0">
                        <a:solidFill>
                          <a:schemeClr val="l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2023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</a:t>
                      </a:r>
                      <a:r>
                        <a:rPr lang="en-US" sz="16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36435578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Инвестиционные затраты, тыс. долл. США</a:t>
                      </a:r>
                      <a:r>
                        <a:rPr lang="ru-RU" sz="1100" u="none" strike="noStrike" dirty="0"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en-US" sz="1100" dirty="0" smtClean="0"/>
                        <a:t/>
                      </a:r>
                      <a:br>
                        <a:rPr lang="en-US" sz="1100" dirty="0" smtClean="0"/>
                      </a:br>
                      <a:r>
                        <a:rPr lang="en-US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Investment costs</a:t>
                      </a:r>
                      <a:r>
                        <a:rPr lang="en-US" sz="1100" u="none" strike="noStrike" dirty="0" smtClean="0">
                          <a:effectLst/>
                        </a:rPr>
                        <a:t>, </a:t>
                      </a:r>
                      <a:r>
                        <a:rPr lang="en-US" sz="1100" u="none" strike="noStrike" dirty="0" err="1">
                          <a:effectLst/>
                        </a:rPr>
                        <a:t>ths</a:t>
                      </a:r>
                      <a:r>
                        <a:rPr lang="en-US" sz="1100" u="none" strike="noStrike" dirty="0">
                          <a:effectLst/>
                        </a:rPr>
                        <a:t>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1000,0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="" xmlns:a16="http://schemas.microsoft.com/office/drawing/2014/main" val="2981769726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Прибыль от реализации, тыс. долл. США</a:t>
                      </a:r>
                      <a:r>
                        <a:rPr lang="ru-RU" sz="1100" u="none" strike="noStrike" dirty="0"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Profit from the sales, </a:t>
                      </a:r>
                      <a:r>
                        <a:rPr lang="en-US" sz="1100" u="none" strike="noStrike" dirty="0" err="1">
                          <a:effectLst/>
                        </a:rPr>
                        <a:t>ths</a:t>
                      </a:r>
                      <a:r>
                        <a:rPr lang="en-US" sz="1100" u="none" strike="noStrike" dirty="0">
                          <a:effectLst/>
                        </a:rPr>
                        <a:t>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191,280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201,924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213,122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224,902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237,293</a:t>
                      </a: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="" xmlns:a16="http://schemas.microsoft.com/office/drawing/2014/main" val="800849567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Коэффициент дисконтирования (норма дисконта = 2%)</a:t>
                      </a:r>
                      <a:b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u="none" strike="noStrike" dirty="0" err="1">
                          <a:effectLst/>
                        </a:rPr>
                        <a:t>Discount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factor</a:t>
                      </a:r>
                      <a:r>
                        <a:rPr lang="ru-RU" sz="1100" u="none" strike="noStrike" dirty="0">
                          <a:effectLst/>
                        </a:rPr>
                        <a:t> (</a:t>
                      </a:r>
                      <a:r>
                        <a:rPr lang="ru-RU" sz="1100" u="none" strike="noStrike" dirty="0" err="1">
                          <a:effectLst/>
                        </a:rPr>
                        <a:t>discount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rate</a:t>
                      </a:r>
                      <a:r>
                        <a:rPr lang="ru-RU" sz="1100" u="none" strike="noStrike" dirty="0">
                          <a:effectLst/>
                        </a:rPr>
                        <a:t> = 2%)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0,980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0,961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0,942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0,924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0,906</a:t>
                      </a: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="" xmlns:a16="http://schemas.microsoft.com/office/drawing/2014/main" val="1215927101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Дисконтированный денежный поток, тыс. долл. США</a:t>
                      </a:r>
                      <a:r>
                        <a:rPr lang="ru-RU" sz="1100" u="none" strike="noStrike" dirty="0">
                          <a:effectLst/>
                        </a:rPr>
                        <a:t/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Discounted Cash Flows, </a:t>
                      </a:r>
                      <a:r>
                        <a:rPr lang="en-US" sz="1100" u="none" strike="noStrike" dirty="0" err="1">
                          <a:effectLst/>
                        </a:rPr>
                        <a:t>ths</a:t>
                      </a:r>
                      <a:r>
                        <a:rPr lang="en-US" sz="1100" u="none" strike="noStrike" dirty="0">
                          <a:effectLst/>
                        </a:rPr>
                        <a:t>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187,529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194,083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200,830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207,775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214,924</a:t>
                      </a: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="" xmlns:a16="http://schemas.microsoft.com/office/drawing/2014/main" val="748916844"/>
                  </a:ext>
                </a:extLst>
              </a:tr>
              <a:tr h="3907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Чистый дисконтированный доход (ЧДД), тыс. долл. США</a:t>
                      </a:r>
                      <a:b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100" u="none" strike="noStrike" dirty="0">
                          <a:effectLst/>
                        </a:rPr>
                        <a:t>Net Present Value (NPV), </a:t>
                      </a:r>
                      <a:r>
                        <a:rPr lang="en-US" sz="1100" u="none" strike="noStrike" dirty="0" err="1">
                          <a:effectLst/>
                        </a:rPr>
                        <a:t>ths</a:t>
                      </a:r>
                      <a:r>
                        <a:rPr lang="en-US" sz="1100" u="none" strike="noStrike" dirty="0">
                          <a:effectLst/>
                        </a:rPr>
                        <a:t> US dollars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-812,471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-618,388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-417,558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-209,783</a:t>
                      </a:r>
                    </a:p>
                  </a:txBody>
                  <a:tcPr marL="8830" marR="8830" marT="883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5,140</a:t>
                      </a:r>
                    </a:p>
                  </a:txBody>
                  <a:tcPr marL="8830" marR="8830" marT="8830" marB="0" anchor="b"/>
                </a:tc>
                <a:extLst>
                  <a:ext uri="{0D108BD9-81ED-4DB2-BD59-A6C34878D82A}">
                    <a16:rowId xmlns="" xmlns:a16="http://schemas.microsoft.com/office/drawing/2014/main" val="1628492497"/>
                  </a:ext>
                </a:extLst>
              </a:tr>
            </a:tbl>
          </a:graphicData>
        </a:graphic>
      </p:graphicFrame>
      <p:pic>
        <p:nvPicPr>
          <p:cNvPr id="9" name="Picture 34" descr="Coat_of_Arms_of_Dobru%C5%A1,_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2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347595"/>
            <a:ext cx="3456383" cy="2577349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66000"/>
              </a:schemeClr>
            </a:glow>
            <a:softEdge rad="2540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706936" y="82552"/>
            <a:ext cx="3762697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Показатели </a:t>
            </a:r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эффективности 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инвестиционного </a:t>
            </a:r>
          </a:p>
          <a:p>
            <a:pPr algn="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проекта</a:t>
            </a:r>
          </a:p>
          <a:p>
            <a:pPr algn="r"/>
            <a:endParaRPr lang="en-US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Efficiency indicators </a:t>
            </a: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of the investment </a:t>
            </a:r>
            <a:endParaRPr lang="ru-RU" sz="24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project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43808" y="5888885"/>
            <a:ext cx="49685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300" b="1" dirty="0" smtClean="0">
                <a:latin typeface="+mj-lt"/>
              </a:rPr>
              <a:t>Чистый дисконтированный доход </a:t>
            </a:r>
            <a:r>
              <a:rPr lang="ru-RU" sz="1300" dirty="0" smtClean="0">
                <a:latin typeface="+mj-lt"/>
              </a:rPr>
              <a:t>= </a:t>
            </a:r>
            <a:r>
              <a:rPr lang="en-US" sz="1300" dirty="0">
                <a:latin typeface="+mj-lt"/>
              </a:rPr>
              <a:t>5,140</a:t>
            </a:r>
            <a:r>
              <a:rPr lang="ru-RU" sz="1300" dirty="0">
                <a:latin typeface="+mj-lt"/>
              </a:rPr>
              <a:t> </a:t>
            </a:r>
            <a:r>
              <a:rPr lang="ru-RU" sz="1300" dirty="0" smtClean="0">
                <a:latin typeface="+mj-lt"/>
              </a:rPr>
              <a:t>тыс. долл. США</a:t>
            </a:r>
            <a:r>
              <a:rPr lang="en-US" sz="1300" dirty="0" smtClean="0">
                <a:latin typeface="+mj-lt"/>
              </a:rPr>
              <a:t>                       </a:t>
            </a:r>
            <a:endParaRPr lang="ru-RU" sz="1300" dirty="0" smtClean="0">
              <a:latin typeface="+mj-lt"/>
            </a:endParaRPr>
          </a:p>
          <a:p>
            <a:pPr algn="r"/>
            <a:r>
              <a:rPr lang="ru-RU" sz="1300" b="1" dirty="0" smtClean="0">
                <a:latin typeface="+mj-lt"/>
              </a:rPr>
              <a:t>   Дисконтированный период окупаемости</a:t>
            </a:r>
            <a:r>
              <a:rPr lang="en-US" sz="1300" dirty="0" smtClean="0">
                <a:latin typeface="+mj-lt"/>
              </a:rPr>
              <a:t> </a:t>
            </a:r>
            <a:r>
              <a:rPr lang="ru-RU" sz="1300" dirty="0" smtClean="0">
                <a:latin typeface="+mj-lt"/>
              </a:rPr>
              <a:t>= </a:t>
            </a:r>
            <a:r>
              <a:rPr lang="en-US" sz="1300" dirty="0" smtClean="0">
                <a:latin typeface="+mj-lt"/>
              </a:rPr>
              <a:t>5</a:t>
            </a:r>
            <a:r>
              <a:rPr lang="ru-RU" sz="1300" dirty="0" smtClean="0">
                <a:latin typeface="+mj-lt"/>
              </a:rPr>
              <a:t>,9 лет</a:t>
            </a:r>
            <a:endParaRPr lang="ru-RU" sz="13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6309320"/>
            <a:ext cx="44644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 smtClean="0">
                <a:latin typeface="+mj-lt"/>
              </a:rPr>
              <a:t>Net </a:t>
            </a:r>
            <a:r>
              <a:rPr lang="en-US" sz="1300" b="1" dirty="0">
                <a:latin typeface="+mj-lt"/>
              </a:rPr>
              <a:t>present value (NPV)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= </a:t>
            </a:r>
            <a:r>
              <a:rPr lang="en-US" sz="1300" dirty="0" smtClean="0">
                <a:latin typeface="+mj-lt"/>
              </a:rPr>
              <a:t>5,140</a:t>
            </a:r>
            <a:r>
              <a:rPr lang="ru-RU" sz="1300" dirty="0" smtClean="0">
                <a:latin typeface="+mj-lt"/>
              </a:rPr>
              <a:t> </a:t>
            </a:r>
            <a:r>
              <a:rPr lang="en-US" sz="1300" dirty="0" err="1" smtClean="0">
                <a:latin typeface="+mj-lt"/>
              </a:rPr>
              <a:t>ths</a:t>
            </a:r>
            <a:r>
              <a:rPr lang="en-US" sz="1300" dirty="0" smtClean="0">
                <a:latin typeface="+mj-lt"/>
              </a:rPr>
              <a:t> US dollars                       </a:t>
            </a:r>
            <a:endParaRPr lang="ru-RU" sz="1300" dirty="0" smtClean="0">
              <a:latin typeface="+mj-lt"/>
            </a:endParaRPr>
          </a:p>
          <a:p>
            <a:r>
              <a:rPr lang="ru-RU" sz="1300" b="1" dirty="0" smtClean="0">
                <a:latin typeface="+mj-lt"/>
              </a:rPr>
              <a:t>	</a:t>
            </a:r>
            <a:r>
              <a:rPr lang="en-US" sz="1300" b="1" dirty="0" smtClean="0">
                <a:latin typeface="+mj-lt"/>
              </a:rPr>
              <a:t>Discounted Payback </a:t>
            </a:r>
            <a:r>
              <a:rPr lang="en-US" sz="1300" b="1" dirty="0">
                <a:latin typeface="+mj-lt"/>
              </a:rPr>
              <a:t>Period</a:t>
            </a:r>
            <a:r>
              <a:rPr lang="ru-RU" sz="1300" b="1" dirty="0" smtClean="0">
                <a:latin typeface="+mj-lt"/>
              </a:rPr>
              <a:t> (</a:t>
            </a:r>
            <a:r>
              <a:rPr lang="en-US" sz="1300" b="1" dirty="0" smtClean="0">
                <a:latin typeface="+mj-lt"/>
              </a:rPr>
              <a:t>DPBP</a:t>
            </a:r>
            <a:r>
              <a:rPr lang="ru-RU" sz="1300" b="1" dirty="0" smtClean="0">
                <a:latin typeface="+mj-lt"/>
              </a:rPr>
              <a:t>)</a:t>
            </a:r>
            <a:r>
              <a:rPr lang="en-US" sz="1300" dirty="0" smtClean="0">
                <a:latin typeface="+mj-lt"/>
              </a:rPr>
              <a:t> </a:t>
            </a:r>
            <a:r>
              <a:rPr lang="ru-RU" sz="1300" dirty="0" smtClean="0">
                <a:latin typeface="+mj-lt"/>
              </a:rPr>
              <a:t>= 5,9 </a:t>
            </a:r>
            <a:r>
              <a:rPr lang="en-US" sz="1300" dirty="0" smtClean="0">
                <a:latin typeface="+mj-lt"/>
              </a:rPr>
              <a:t>years</a:t>
            </a:r>
            <a:endParaRPr lang="ru-RU" sz="1300" dirty="0" smtClean="0">
              <a:latin typeface="+mj-lt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107970"/>
              </p:ext>
            </p:extLst>
          </p:nvPr>
        </p:nvGraphicFramePr>
        <p:xfrm>
          <a:off x="1174753" y="3000058"/>
          <a:ext cx="7933751" cy="310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34" descr="Coat_of_Arms_of_Dobru%C5%A1,_Bela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54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05557" y="307773"/>
            <a:ext cx="7848225" cy="1437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Льготы и преференции: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Benefits and preferences: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2880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ДЕКРЕТ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Президента Республики Беларусь от 06 августа 2009 года № 10 </a:t>
            </a:r>
            <a:endParaRPr lang="en-US" sz="15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«О создании дополнительных условий для инвестиционной деятельности в Республике Беларусь»</a:t>
            </a:r>
          </a:p>
        </p:txBody>
      </p:sp>
      <p:pic>
        <p:nvPicPr>
          <p:cNvPr id="10" name="Picture 34" descr="Coat_of_Arms_of_Dobru%C5%A1,_Be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2" descr="https://meggin.com/wp-content/uploads/2013/04/graphic-hand-holding-money-plant-croppe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https://meggin.com/wp-content/uploads/2013/04/graphic-hand-holding-money-plant-croppe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https://files.fortrader.org/uploads/2016/08/money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67" y="2797181"/>
            <a:ext cx="2778133" cy="2778134"/>
          </a:xfrm>
          <a:prstGeom prst="rect">
            <a:avLst/>
          </a:prstGeom>
          <a:noFill/>
          <a:effectLst>
            <a:softEdge rad="241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6144" y="2708920"/>
            <a:ext cx="58173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Инвестор освобождается: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от платы за право заключения договора аренды земельного участка;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от уплаты госпошлины за выдачу разрешения на трудовую деятельность;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5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от уплаты ввозных таможенных пошлин и НДС.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10987" y="4221088"/>
            <a:ext cx="554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haroni" pitchFamily="2" charset="-79"/>
              </a:rPr>
              <a:t>Presidential DECREE</a:t>
            </a:r>
            <a:endParaRPr lang="ru-RU" sz="16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Aharoni" pitchFamily="2" charset="-79"/>
            </a:endParaRPr>
          </a:p>
          <a:p>
            <a:pPr>
              <a:defRPr/>
            </a:pPr>
            <a:r>
              <a:rPr lang="en-US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haroni" pitchFamily="2" charset="-79"/>
              </a:rPr>
              <a:t>from August 6, 2009 № 10 "On the creation of additional conditions </a:t>
            </a:r>
            <a:r>
              <a:rPr lang="en-US" sz="1600" b="1" dirty="0" smtClean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haroni" pitchFamily="2" charset="-79"/>
              </a:rPr>
              <a:t> for </a:t>
            </a:r>
            <a:r>
              <a:rPr lang="en-US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Aharoni" pitchFamily="2" charset="-79"/>
              </a:rPr>
              <a:t>investment activity in the Republic of Belarus"</a:t>
            </a:r>
            <a:endParaRPr lang="ru-RU" sz="16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Aharoni" pitchFamily="2" charset="-79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5104760"/>
            <a:ext cx="5040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u="sng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investor is exempt from:</a:t>
            </a:r>
            <a:endParaRPr lang="ru-RU" sz="1600" b="1" u="sng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fee for the right to conclude a lease agreement for a land plot;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 of state duty for issuance of a work permit;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payment of import customs duties and VAT.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43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66988" y="1358604"/>
            <a:ext cx="5937260" cy="868680"/>
          </a:xfrm>
          <a:prstGeom prst="rect">
            <a:avLst/>
          </a:prstGeom>
          <a:effectLst/>
        </p:spPr>
        <p:txBody>
          <a:bodyPr vert="horz" lIns="68580" tIns="34290" rIns="68580" bIns="3429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ИНВЕСТИЦИОННЫЙ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227284"/>
            <a:ext cx="74856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 Строительство </a:t>
            </a:r>
          </a:p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гостиницы  </a:t>
            </a:r>
            <a:endParaRPr lang="ru-RU" sz="4050" b="1" dirty="0">
              <a:ln w="12700">
                <a:solidFill>
                  <a:srgbClr val="212121">
                    <a:lumMod val="75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</a:endParaRPr>
          </a:p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на </a:t>
            </a:r>
            <a:r>
              <a:rPr lang="ru-RU" sz="4050" b="1" dirty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территории </a:t>
            </a:r>
            <a:endParaRPr lang="ru-RU" sz="4050" b="1" dirty="0" smtClean="0">
              <a:ln w="12700">
                <a:solidFill>
                  <a:srgbClr val="212121">
                    <a:lumMod val="75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</a:endParaRPr>
          </a:p>
          <a:p>
            <a:pPr lvl="0"/>
            <a:r>
              <a:rPr lang="ru-RU" sz="4050" b="1" dirty="0" smtClean="0">
                <a:ln w="12700">
                  <a:solidFill>
                    <a:srgbClr val="212121">
                      <a:lumMod val="75000"/>
                    </a:srgb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rgbClr val="212121">
                      <a:lumMod val="75000"/>
                    </a:srgbClr>
                  </a:outerShdw>
                </a:effectLst>
              </a:rPr>
              <a:t>     города Добруш</a:t>
            </a:r>
            <a:endParaRPr lang="ru-RU" sz="4050" b="1" dirty="0">
              <a:ln w="12700">
                <a:solidFill>
                  <a:srgbClr val="212121">
                    <a:lumMod val="75000"/>
                  </a:srgb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rgbClr val="212121">
                    <a:lumMod val="7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8150" y="1509390"/>
            <a:ext cx="4386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Investment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project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07891" y="4891852"/>
            <a:ext cx="676553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Construction of the hotel in the city of </a:t>
            </a:r>
            <a:r>
              <a:rPr lang="en-US" sz="2500" i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Dobrush</a:t>
            </a:r>
            <a:endParaRPr lang="en-US" sz="25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-10800000" flipV="1">
            <a:off x="1979712" y="155952"/>
            <a:ext cx="7013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спорта и туризма Гомельского облисполкома 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Department of Sport and Tourism of the Gomel Regional Executive Committee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2095" y="5903893"/>
            <a:ext cx="558133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Добрушский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районный исполнительный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комитет</a:t>
            </a:r>
          </a:p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Dobrush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Regional Executive Committee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b="1" u="sng" kern="100" spc="38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dobrush.gomel-region.by</a:t>
            </a:r>
            <a:endParaRPr lang="ru-RU" sz="1600" b="1" u="sng" kern="100" spc="38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248" y="1238377"/>
            <a:ext cx="2079702" cy="1510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09" y="3357909"/>
            <a:ext cx="2121380" cy="1498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88" y="2320530"/>
            <a:ext cx="2407042" cy="1794879"/>
          </a:xfrm>
          <a:prstGeom prst="rect">
            <a:avLst/>
          </a:prstGeom>
          <a:ln>
            <a:noFill/>
          </a:ln>
          <a:effectLst>
            <a:reflection endPos="0" dist="50800" dir="5400000" sy="-100000" algn="bl" rotWithShape="0"/>
            <a:softEdge rad="2286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4" descr="Coat_of_Arms_of_Dobru%C5%A1,_Bela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0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02" y="3340097"/>
            <a:ext cx="3291803" cy="237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51720" y="195922"/>
            <a:ext cx="8215370" cy="310854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Добруш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         </a:t>
            </a:r>
            <a:r>
              <a:rPr lang="ru-RU" sz="2800" b="1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исторический, </a:t>
            </a:r>
            <a:endParaRPr lang="ru-RU" sz="2800" b="1" i="1" kern="1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            благоустроенный,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                  </a:t>
            </a:r>
            <a:r>
              <a:rPr lang="ru-RU" sz="2800" b="1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развивающийся </a:t>
            </a:r>
            <a:endParaRPr lang="ru-RU" sz="2800" b="1" i="1" kern="1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                                     </a:t>
            </a:r>
            <a:r>
              <a:rPr lang="ru-RU" sz="2800" b="1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город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100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Dobrush</a:t>
            </a:r>
            <a:r>
              <a:rPr lang="en-US" sz="2800" b="1" i="1" kern="1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b="1" i="1" kern="1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– </a:t>
            </a:r>
            <a:r>
              <a:rPr lang="en-US" sz="2800" b="1" i="1" kern="1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the historic, </a:t>
            </a:r>
            <a:endParaRPr lang="en-US" sz="2800" b="1" i="1" kern="10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kern="10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well-maintained</a:t>
            </a:r>
            <a:r>
              <a:rPr lang="en-US" sz="2800" b="1" i="1" kern="10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, developing city</a:t>
            </a:r>
            <a:endParaRPr lang="ru-RU" sz="2800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b="6384"/>
          <a:stretch>
            <a:fillRect/>
          </a:stretch>
        </p:blipFill>
        <p:spPr bwMode="auto">
          <a:xfrm>
            <a:off x="5772490" y="4437112"/>
            <a:ext cx="326400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4" descr="Coat_of_Arms_of_Dobru%C5%A1,_Bela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957" y="1275134"/>
            <a:ext cx="2724561" cy="3794854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600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Добруш расположен </a:t>
            </a:r>
            <a:r>
              <a:rPr lang="ru-RU" sz="1600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на пересечении крупных автомобильных </a:t>
            </a:r>
            <a:r>
              <a:rPr lang="ru-RU" sz="1600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дорог в </a:t>
            </a:r>
            <a:r>
              <a:rPr lang="ru-RU" sz="1600" i="1" kern="100" spc="50" dirty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60</a:t>
            </a:r>
            <a:r>
              <a:rPr lang="ru-RU" sz="1600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км от </a:t>
            </a:r>
            <a:r>
              <a:rPr lang="ru-RU" sz="1600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границ </a:t>
            </a:r>
            <a:r>
              <a:rPr lang="ru-RU" sz="1600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Беларуси </a:t>
            </a:r>
            <a:r>
              <a:rPr lang="en-US" sz="1600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 </a:t>
            </a:r>
            <a:r>
              <a:rPr lang="ru-RU" sz="1600" i="1" kern="1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Россией и Украиной</a:t>
            </a:r>
            <a:r>
              <a:rPr lang="en-US" sz="1600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en-US" sz="1600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en-US" sz="1600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en-US" sz="1600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en-US" sz="1600" i="1" kern="1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Dobrush</a:t>
            </a:r>
            <a:r>
              <a:rPr lang="en-US" sz="1600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is located at the intersection of major roads 60 km from the borders of Belarus with Russia and Ukraine</a:t>
            </a:r>
            <a:endParaRPr lang="ru-RU" sz="1600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://dobrush.gomel-region.by/uploads/images/map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785794"/>
            <a:ext cx="5249186" cy="571504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5565292" y="6000768"/>
            <a:ext cx="2928958" cy="711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Черниговская область</a:t>
            </a: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7279804" y="3286124"/>
            <a:ext cx="2928958" cy="71199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Брянская область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2314" y="3526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kern="100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Транспортная доступность</a:t>
            </a:r>
            <a:endParaRPr lang="en-US" sz="3200" b="1" i="1" kern="100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sz="32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Transport availability</a:t>
            </a:r>
            <a:endParaRPr lang="ru-RU" sz="3200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3" name="Picture 34" descr="Coat_of_Arms_of_Dobru%C5%A1,_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5671603" y="5085184"/>
            <a:ext cx="3061023" cy="1600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3347864" y="3733077"/>
            <a:ext cx="2960111" cy="190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619672" y="2092659"/>
            <a:ext cx="2910661" cy="193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0" y="51232"/>
            <a:ext cx="7239766" cy="13812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Градообразующие </a:t>
            </a:r>
            <a:r>
              <a:rPr lang="ru-RU" sz="2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предприятия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:</a:t>
            </a:r>
            <a:r>
              <a:rPr lang="ru-RU" sz="28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ЗАО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sz="2000" b="1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Добрушский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фарфоровый завод»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716016" y="2397626"/>
            <a:ext cx="4316081" cy="1136739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city-forming </a:t>
            </a:r>
            <a:r>
              <a:rPr lang="en-US" sz="2000" b="1" i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enterprises</a:t>
            </a:r>
            <a:r>
              <a:rPr lang="ru-RU" sz="2000" b="1" i="1" dirty="0" smtClean="0">
                <a:ln w="9525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  <a:endParaRPr lang="ru-RU" sz="2000" b="1" i="1" dirty="0">
              <a:ln w="9525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34" descr="Coat_of_Arms_of_Dobru%C5%A1,_Bela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444208" y="4026956"/>
            <a:ext cx="2390033" cy="764349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JSC "</a:t>
            </a:r>
            <a:r>
              <a:rPr lang="en-US" sz="2000" b="1" i="1" dirty="0" err="1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Dobrush</a:t>
            </a:r>
            <a:endParaRPr lang="en-US" sz="2000" b="1" i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i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porcelain </a:t>
            </a:r>
            <a:endParaRPr lang="en-US" sz="2000" b="1" i="1" dirty="0" smtClean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Factory”</a:t>
            </a:r>
            <a:endParaRPr lang="en-US" sz="2000" b="1" i="1" dirty="0">
              <a:ln w="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4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84168" y="5085184"/>
            <a:ext cx="2846907" cy="165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339752" y="196023"/>
            <a:ext cx="6048672" cy="1675223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- 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филиал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"Добрушская бумажная фабрика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"Герой 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труда"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ОАО "Управляющая компания холдинга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sz="20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Белорусские обои</a:t>
            </a:r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01581" y="2492896"/>
            <a:ext cx="3562507" cy="1601415"/>
          </a:xfrm>
          <a:prstGeom prst="rect">
            <a:avLst/>
          </a:prstGeom>
          <a:ln>
            <a:noFill/>
          </a:ln>
          <a:effectLst>
            <a:outerShdw blurRad="292100" dir="2700000" algn="tl" rotWithShape="0">
              <a:srgbClr val="333333">
                <a:alpha val="65000"/>
              </a:srgbClr>
            </a:outerShdw>
            <a:softEdge rad="152400"/>
          </a:effectLst>
        </p:spPr>
      </p:pic>
      <p:pic>
        <p:nvPicPr>
          <p:cNvPr id="9" name="Picture 34" descr="Coat_of_Arms_of_Dobru%C5%A1,_Belar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779912" y="3789040"/>
            <a:ext cx="2972046" cy="179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549798" y="2702386"/>
            <a:ext cx="3381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branch "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Dobrush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paper factory "Hero of 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labour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3709225"/>
            <a:ext cx="2627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JSC "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Holding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Management company "Belarusian Wallpapers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7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4004" y="2132856"/>
            <a:ext cx="3740004" cy="224928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alt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территории города </a:t>
            </a:r>
            <a:endParaRPr lang="en-US" alt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реализуется крупный </a:t>
            </a:r>
            <a:endParaRPr lang="en-US" alt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инвестиционный проект </a:t>
            </a:r>
            <a:endParaRPr lang="en-US" alt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 модернизации </a:t>
            </a:r>
            <a:endParaRPr lang="en-US" alt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</a:t>
            </a:r>
            <a:r>
              <a:rPr lang="ru-RU" alt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умажной фабрики</a:t>
            </a:r>
            <a:endParaRPr lang="ru-RU" alt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55371" y="168066"/>
            <a:ext cx="6624736" cy="15261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Филиал 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"Добрушская бумажная фабрика </a:t>
            </a: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Герой труда"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ОАО "Управляющая компания холдинга </a:t>
            </a:r>
            <a:endParaRPr lang="ru-RU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r>
              <a:rPr lang="ru-RU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Белорусские обои"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branch "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Dobrush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paper factory "Hero of </a:t>
            </a:r>
            <a:r>
              <a:rPr lang="en-US" sz="2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labour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"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JSC " Holding Management company "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Belarusian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Wallpapers"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34" descr="Coat_of_Arms_of_Dobru%C5%A1,_Bela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478261" y="4621785"/>
            <a:ext cx="3600400" cy="1641521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large investment project 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modernization of paper 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mill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is being implemented </a:t>
            </a:r>
            <a:endParaRPr lang="en-US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 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city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ÐÐ°Ðº ÐºÐ¸ÑÐ°Ð¹ÑÑ Ð¿Ð¾Ð´Ð²ÐµÐ»Ð¸ Ð±ÐµÐ»Ð¾ÑÑÑÐ¾Ð²: Ð¸ÑÑÐ¾ÑÐ¸Ñ ÑÐºÐ°Ð½Ð´Ð°Ð»ÑÐ½Ð¾Ð¹ ÑÑÑÐ¾Ð¹ÐºÐ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1344" r="10085" b="10356"/>
          <a:stretch/>
        </p:blipFill>
        <p:spPr bwMode="auto">
          <a:xfrm>
            <a:off x="4629597" y="2204863"/>
            <a:ext cx="4338542" cy="240916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8" y="3963685"/>
            <a:ext cx="4425221" cy="2691012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6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9265" y="4509121"/>
            <a:ext cx="3199842" cy="221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156176" y="2774033"/>
            <a:ext cx="2808312" cy="1869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b="19896"/>
          <a:stretch/>
        </p:blipFill>
        <p:spPr>
          <a:xfrm>
            <a:off x="159265" y="2774033"/>
            <a:ext cx="3224025" cy="1861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2787" y="16361"/>
            <a:ext cx="6593669" cy="143758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Потенциальные возможности: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Potential: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156176" y="902247"/>
            <a:ext cx="2800280" cy="1882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39424" y="1436760"/>
            <a:ext cx="4652832" cy="12670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Добрушский</a:t>
            </a: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район имеет: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богатую историю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культурное наследие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развитую инфраструктуру</a:t>
            </a:r>
            <a:endParaRPr lang="ru-RU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563888" y="5086145"/>
            <a:ext cx="4652832" cy="1267024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Dobrysh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region </a:t>
            </a: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has: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rich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history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cultural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heritage</a:t>
            </a:r>
            <a:endParaRPr lang="en-US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developed </a:t>
            </a:r>
            <a:r>
              <a:rPr lang="en-US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infrastructure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8" name="Picture 2" descr="https://img-fotki.yandex.ru/get/15537/139472402.0/0_f8c42_23678948_L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6" t="13402" b="14534"/>
          <a:stretch/>
        </p:blipFill>
        <p:spPr bwMode="auto">
          <a:xfrm>
            <a:off x="3347864" y="2708920"/>
            <a:ext cx="2852161" cy="222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4" descr="Coat_of_Arms_of_Dobru%C5%A1,_Belar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9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718806"/>
            <a:ext cx="7344816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900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отсутствие аналогичных объектов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9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absence of similar </a:t>
            </a:r>
            <a:r>
              <a:rPr lang="en-US" sz="1900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objects</a:t>
            </a:r>
            <a:endParaRPr lang="ru-RU" sz="1900" b="1" i="1" kern="1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900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оказание платных услуг (медицинский туризм)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1900" b="1" i="1" kern="10" dirty="0">
                <a:ln w="900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 Black"/>
              </a:rPr>
              <a:t>provision of paid services (medical tourism) </a:t>
            </a:r>
            <a:endParaRPr lang="en-US" sz="1900" b="1" i="1" kern="10" dirty="0" smtClean="0">
              <a:ln w="9000" cmpd="sng">
                <a:noFill/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Arial Blac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900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на </a:t>
            </a:r>
            <a:r>
              <a:rPr lang="en-US" sz="1900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  </a:t>
            </a:r>
            <a:r>
              <a:rPr lang="ru-RU" sz="1900" b="1" i="1" kern="1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территории района не зарегистрированы индивидуальные предприниматели, сдающие жильё внаем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9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о</a:t>
            </a:r>
            <a:r>
              <a:rPr lang="en-US" sz="19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n the territory of the </a:t>
            </a:r>
            <a:r>
              <a:rPr lang="en-US" sz="1900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region </a:t>
            </a:r>
            <a:r>
              <a:rPr lang="en-US" sz="1900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there are no registered individual entrepreneurs </a:t>
            </a:r>
            <a:r>
              <a:rPr lang="en-US" sz="1900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renting out housing</a:t>
            </a:r>
            <a:endParaRPr lang="ru-RU" sz="1900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6632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Привлекательность инвестиционного проекта:</a:t>
            </a:r>
            <a:endParaRPr lang="en-US" sz="28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en-US" sz="28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Attractiveness of the investment project :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92" y="4787584"/>
            <a:ext cx="2617162" cy="185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916" y="4787584"/>
            <a:ext cx="2637748" cy="185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046" y="4787585"/>
            <a:ext cx="2591442" cy="1856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4" descr="Coat_of_Arms_of_Dobru%C5%A1,_Belar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7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 descr="Проект трехэтажной гостиниц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4053078" cy="3149540"/>
          </a:xfrm>
          <a:prstGeom prst="rect">
            <a:avLst/>
          </a:prstGeom>
          <a:ln>
            <a:noFill/>
          </a:ln>
          <a:effectLst>
            <a:softEdge rad="1778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268760"/>
            <a:ext cx="6625390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Потребность в инвестициях  – 1 млн. долл. </a:t>
            </a:r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США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Required investment – 1 </a:t>
            </a:r>
            <a:r>
              <a:rPr lang="en-US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million</a:t>
            </a:r>
            <a:r>
              <a:rPr lang="ru-RU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US dollars</a:t>
            </a:r>
            <a:endParaRPr lang="en-US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155" y="3343749"/>
            <a:ext cx="3360893" cy="1957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endParaRPr lang="ru-RU" sz="1200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Форма </a:t>
            </a:r>
            <a:r>
              <a:rPr lang="ru-RU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участия инвестора – 100% вложение капитала</a:t>
            </a:r>
          </a:p>
          <a:p>
            <a:pPr marL="808038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Form </a:t>
            </a: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of </a:t>
            </a:r>
            <a:r>
              <a:rPr lang="en-US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 investor's </a:t>
            </a: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participation – 100% investment</a:t>
            </a:r>
            <a:endParaRPr lang="ru-RU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123728" y="25886"/>
            <a:ext cx="7159039" cy="1243010"/>
          </a:xfrm>
          <a:prstGeom prst="rect">
            <a:avLst/>
          </a:prstGeom>
          <a:noFill/>
          <a:ln>
            <a:noFill/>
          </a:ln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Инвестиционное предложение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Investment offer</a:t>
            </a:r>
            <a:endParaRPr lang="ru-RU" sz="2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34" descr="Coat_of_Arms_of_Dobru%C5%A1,_Bela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76" y="168066"/>
            <a:ext cx="990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2810369"/>
            <a:ext cx="4572000" cy="6186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b="1" i="1" kern="100" spc="50" dirty="0">
                <a:ln w="11430"/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Срок окупаемости – </a:t>
            </a:r>
            <a:r>
              <a:rPr lang="ru-RU" b="1" i="1" kern="100" spc="50" dirty="0" smtClean="0">
                <a:ln w="11430"/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6 </a:t>
            </a:r>
            <a:r>
              <a:rPr lang="ru-RU" b="1" i="1" kern="100" spc="50" dirty="0">
                <a:ln w="11430"/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лет</a:t>
            </a: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Payback period – </a:t>
            </a:r>
            <a:r>
              <a:rPr lang="ru-RU" b="1" i="1" kern="1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6 </a:t>
            </a: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years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7928" y="2018281"/>
            <a:ext cx="6318448" cy="61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ru-RU" b="1" i="1" kern="100" spc="50" dirty="0">
                <a:ln w="11430"/>
                <a:solidFill>
                  <a:srgbClr val="7030A0"/>
                </a:solidFill>
                <a:latin typeface="Arial Black" pitchFamily="34" charset="0"/>
                <a:cs typeface="Times New Roman" pitchFamily="18" charset="0"/>
              </a:rPr>
              <a:t>Срок реализации проекта – 2 года</a:t>
            </a:r>
            <a:endParaRPr lang="en-US" b="1" i="1" kern="100" spc="50" dirty="0">
              <a:ln w="11430"/>
              <a:solidFill>
                <a:srgbClr val="7030A0"/>
              </a:solidFill>
              <a:latin typeface="Arial Black" pitchFamily="34" charset="0"/>
              <a:cs typeface="Times New Roman" pitchFamily="18" charset="0"/>
            </a:endParaRPr>
          </a:p>
          <a:p>
            <a:pPr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defRPr/>
            </a:pPr>
            <a:r>
              <a:rPr lang="en-US" b="1" i="1" kern="1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Times New Roman" pitchFamily="18" charset="0"/>
              </a:rPr>
              <a:t>Term of realization of project 2 years</a:t>
            </a:r>
            <a:endParaRPr lang="ru-RU" b="1" i="1" kern="1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2308</TotalTime>
  <Words>1062</Words>
  <Application>Microsoft Office PowerPoint</Application>
  <PresentationFormat>Экран (4:3)</PresentationFormat>
  <Paragraphs>333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Corbel</vt:lpstr>
      <vt:lpstr>Times New Roman</vt:lpstr>
      <vt:lpstr>Параллакс</vt:lpstr>
      <vt:lpstr>Презентация PowerPoint</vt:lpstr>
      <vt:lpstr>Презентация PowerPoint</vt:lpstr>
      <vt:lpstr>Добруш расположен на пересечении крупных автомобильных дорог в 60 км от границ Беларуси c Россией и Украиной  Dobrush is located at the intersection of major roads 60 km from the borders of Belarus with Russia and Ukraine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kinoset</dc:creator>
  <cp:lastModifiedBy>БЕЛАВСКИЙ</cp:lastModifiedBy>
  <cp:revision>308</cp:revision>
  <cp:lastPrinted>2017-05-18T10:45:59Z</cp:lastPrinted>
  <dcterms:created xsi:type="dcterms:W3CDTF">2015-05-06T08:24:01Z</dcterms:created>
  <dcterms:modified xsi:type="dcterms:W3CDTF">2018-05-23T14:19:45Z</dcterms:modified>
</cp:coreProperties>
</file>